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64" r:id="rId5"/>
    <p:sldId id="265" r:id="rId6"/>
    <p:sldId id="259" r:id="rId7"/>
    <p:sldId id="260" r:id="rId8"/>
    <p:sldId id="266" r:id="rId9"/>
    <p:sldId id="267" r:id="rId10"/>
    <p:sldId id="261" r:id="rId11"/>
    <p:sldId id="262" r:id="rId12"/>
    <p:sldId id="268" r:id="rId13"/>
    <p:sldId id="263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5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8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F23D530-1AA4-43FE-8E2A-7240BEE50158}" type="datetime1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4F81BD">
                  <a:tint val="20000"/>
                </a:srgbClr>
              </a:solidFill>
            </a:endParaRP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9821166-3D75-4DF8-A076-92A6E4789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8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9E807-1379-4F55-8613-66077AA3EE01}" type="datetime1">
              <a:rPr lang="en-US">
                <a:solidFill>
                  <a:prstClr val="black"/>
                </a:solidFill>
              </a:rPr>
              <a:pPr>
                <a:defRPr/>
              </a:pPr>
              <a:t>4/10/2015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E2242-EAD1-4F4B-8332-2EC460CD14E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99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873D-82D4-4029-9ABC-04E9122D3822}" type="datetime1">
              <a:rPr lang="en-US">
                <a:solidFill>
                  <a:prstClr val="black"/>
                </a:solidFill>
              </a:rPr>
              <a:pPr>
                <a:defRPr/>
              </a:pPr>
              <a:t>4/10/2015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B6861-A80E-49EF-988B-D730F6E8D27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955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F23D530-1AA4-43FE-8E2A-7240BEE50158}" type="datetime1">
              <a:rPr lang="en-US"/>
              <a:pPr>
                <a:defRPr/>
              </a:pPr>
              <a:t>4/10/2015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4F81BD">
                  <a:tint val="20000"/>
                </a:srgbClr>
              </a:solidFill>
            </a:endParaRPr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9821166-3D75-4DF8-A076-92A6E4789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42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C095D-1DDF-49E1-8DB4-2DC1F06C67D6}" type="datetime1">
              <a:rPr lang="en-US">
                <a:solidFill>
                  <a:prstClr val="black"/>
                </a:solidFill>
              </a:rPr>
              <a:pPr>
                <a:defRPr/>
              </a:pPr>
              <a:t>4/10/2015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173A2-216F-4FD2-8208-9851EAEF069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67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CF30FD-B7A4-4059-B809-63AFD542066E}" type="datetime1">
              <a:rPr lang="en-US">
                <a:solidFill>
                  <a:prstClr val="white"/>
                </a:solidFill>
              </a:rPr>
              <a:pPr>
                <a:defRPr/>
              </a:pPr>
              <a:t>4/10/2015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427436-1E7F-4C34-A7F4-22C03FC73493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1547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F8C944-0A43-4CB2-A711-6E14B9287862}" type="datetime1">
              <a:rPr lang="en-US">
                <a:solidFill>
                  <a:prstClr val="white"/>
                </a:solidFill>
              </a:rPr>
              <a:pPr>
                <a:defRPr/>
              </a:pPr>
              <a:t>4/10/2015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D009C2-AAA5-4D97-B624-0B139E4A9FB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75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783C31-8875-459F-945E-3CAD35F9F17B}" type="datetime1">
              <a:rPr lang="en-US">
                <a:solidFill>
                  <a:prstClr val="black"/>
                </a:solidFill>
              </a:rPr>
              <a:pPr>
                <a:defRPr/>
              </a:pPr>
              <a:t>4/10/2015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F23C4B-3B31-49AC-900E-2F9F47BA54F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749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697CF1-D974-4394-91D8-19D95335EC49}" type="datetime1">
              <a:rPr lang="en-US">
                <a:solidFill>
                  <a:prstClr val="white"/>
                </a:solidFill>
              </a:rPr>
              <a:pPr>
                <a:defRPr/>
              </a:pPr>
              <a:t>4/10/2015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9589B5-5A26-45AF-9FFA-8A023419EAEB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242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DAB73-42E3-4D58-BE46-020AC70CD363}" type="datetime1">
              <a:rPr lang="en-US">
                <a:solidFill>
                  <a:prstClr val="black"/>
                </a:solidFill>
              </a:rPr>
              <a:pPr>
                <a:defRPr/>
              </a:pPr>
              <a:t>4/10/2015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A5015-A44C-43E8-A2B4-DB7680D7371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200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E7023B-1CF2-4F83-BD50-0227AACE214C}" type="datetime1">
              <a:rPr lang="en-US">
                <a:solidFill>
                  <a:prstClr val="black"/>
                </a:solidFill>
              </a:rPr>
              <a:pPr>
                <a:defRPr/>
              </a:pPr>
              <a:t>4/10/2015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BAA7CE-D50A-4F3A-BC65-389DCD302F9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966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C095D-1DDF-49E1-8DB4-2DC1F06C67D6}" type="datetime1">
              <a:rPr lang="en-US">
                <a:solidFill>
                  <a:prstClr val="black"/>
                </a:solidFill>
              </a:rPr>
              <a:pPr>
                <a:defRPr/>
              </a:pPr>
              <a:t>4/10/2015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173A2-216F-4FD2-8208-9851EAEF069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522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7BB7118-2056-42CA-8ED5-DA2287E16BC4}" type="datetime1">
              <a:rPr lang="en-US">
                <a:solidFill>
                  <a:prstClr val="white"/>
                </a:solidFill>
              </a:rPr>
              <a:pPr>
                <a:defRPr/>
              </a:pPr>
              <a:t>4/10/2015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8EAF18B-64B6-4177-A382-9E5F9ECC014B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0704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9E807-1379-4F55-8613-66077AA3EE01}" type="datetime1">
              <a:rPr lang="en-US">
                <a:solidFill>
                  <a:prstClr val="black"/>
                </a:solidFill>
              </a:rPr>
              <a:pPr>
                <a:defRPr/>
              </a:pPr>
              <a:t>4/10/2015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E2242-EAD1-4F4B-8332-2EC460CD14E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840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873D-82D4-4029-9ABC-04E9122D3822}" type="datetime1">
              <a:rPr lang="en-US">
                <a:solidFill>
                  <a:prstClr val="black"/>
                </a:solidFill>
              </a:rPr>
              <a:pPr>
                <a:defRPr/>
              </a:pPr>
              <a:t>4/10/2015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B6861-A80E-49EF-988B-D730F6E8D275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CF30FD-B7A4-4059-B809-63AFD542066E}" type="datetime1">
              <a:rPr lang="en-US">
                <a:solidFill>
                  <a:prstClr val="white"/>
                </a:solidFill>
              </a:rPr>
              <a:pPr>
                <a:defRPr/>
              </a:pPr>
              <a:t>4/10/2015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427436-1E7F-4C34-A7F4-22C03FC73493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86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F8C944-0A43-4CB2-A711-6E14B9287862}" type="datetime1">
              <a:rPr lang="en-US">
                <a:solidFill>
                  <a:prstClr val="white"/>
                </a:solidFill>
              </a:rPr>
              <a:pPr>
                <a:defRPr/>
              </a:pPr>
              <a:t>4/10/2015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D009C2-AAA5-4D97-B624-0B139E4A9FB7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9437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783C31-8875-459F-945E-3CAD35F9F17B}" type="datetime1">
              <a:rPr lang="en-US">
                <a:solidFill>
                  <a:prstClr val="black"/>
                </a:solidFill>
              </a:rPr>
              <a:pPr>
                <a:defRPr/>
              </a:pPr>
              <a:t>4/10/2015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F23C4B-3B31-49AC-900E-2F9F47BA54F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270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697CF1-D974-4394-91D8-19D95335EC49}" type="datetime1">
              <a:rPr lang="en-US">
                <a:solidFill>
                  <a:prstClr val="white"/>
                </a:solidFill>
              </a:rPr>
              <a:pPr>
                <a:defRPr/>
              </a:pPr>
              <a:t>4/10/2015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9589B5-5A26-45AF-9FFA-8A023419EAEB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722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DAB73-42E3-4D58-BE46-020AC70CD363}" type="datetime1">
              <a:rPr lang="en-US">
                <a:solidFill>
                  <a:prstClr val="black"/>
                </a:solidFill>
              </a:rPr>
              <a:pPr>
                <a:defRPr/>
              </a:pPr>
              <a:t>4/10/2015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A5015-A44C-43E8-A2B4-DB7680D7371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30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E7023B-1CF2-4F83-BD50-0227AACE214C}" type="datetime1">
              <a:rPr lang="en-US">
                <a:solidFill>
                  <a:prstClr val="black"/>
                </a:solidFill>
              </a:rPr>
              <a:pPr>
                <a:defRPr/>
              </a:pPr>
              <a:t>4/10/2015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BAA7CE-D50A-4F3A-BC65-389DCD302F9B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452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7BB7118-2056-42CA-8ED5-DA2287E16BC4}" type="datetime1">
              <a:rPr lang="en-US">
                <a:solidFill>
                  <a:prstClr val="white"/>
                </a:solidFill>
              </a:rPr>
              <a:pPr>
                <a:defRPr/>
              </a:pPr>
              <a:t>4/10/2015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8EAF18B-64B6-4177-A382-9E5F9ECC014B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363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A85AFF3-28D4-49D5-A988-8577CE757465}" type="datetime1">
              <a:rPr lang="en-US">
                <a:solidFill>
                  <a:prstClr val="black"/>
                </a:solidFill>
              </a:rPr>
              <a:pPr>
                <a:defRPr/>
              </a:pPr>
              <a:t>4/10/2015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B2D7361-6DE4-4816-A3EA-D9840AC1235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51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Bookman Old Style" pitchFamily="18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A85AFF3-28D4-49D5-A988-8577CE757465}" type="datetime1">
              <a:rPr lang="en-US">
                <a:solidFill>
                  <a:prstClr val="black"/>
                </a:solidFill>
              </a:rPr>
              <a:pPr>
                <a:defRPr/>
              </a:pPr>
              <a:t>4/10/2015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B2D7361-6DE4-4816-A3EA-D9840AC12351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705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Bookman Old Style" pitchFamily="18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Alzheimer’s Grant Programs and Services</a:t>
            </a:r>
            <a:br>
              <a:rPr lang="en-US" sz="5400" dirty="0" smtClean="0"/>
            </a:br>
            <a:endParaRPr lang="en-US" sz="5400" dirty="0"/>
          </a:p>
        </p:txBody>
      </p:sp>
      <p:pic>
        <p:nvPicPr>
          <p:cNvPr id="9220" name="Picture 6" descr="DCOA-Logo-Reflex-Blu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15303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152400" y="5943600"/>
            <a:ext cx="876300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700" dirty="0">
                <a:solidFill>
                  <a:prstClr val="white"/>
                </a:solidFill>
              </a:rPr>
              <a:t>500 K Street N.E. </a:t>
            </a:r>
            <a:r>
              <a:rPr lang="en-US" sz="2700">
                <a:solidFill>
                  <a:prstClr val="white"/>
                </a:solidFill>
              </a:rPr>
              <a:t>, Washington, </a:t>
            </a:r>
            <a:r>
              <a:rPr lang="en-US" sz="2700" dirty="0">
                <a:solidFill>
                  <a:prstClr val="white"/>
                </a:solidFill>
              </a:rPr>
              <a:t>D.C.   20002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We Are Washintgon DC Logo-3000px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57175"/>
            <a:ext cx="1030287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1DCE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517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Age </a:t>
            </a:r>
            <a:r>
              <a:rPr lang="en-US" sz="2000" dirty="0"/>
              <a:t>60 years or old</a:t>
            </a:r>
          </a:p>
          <a:p>
            <a:endParaRPr lang="en-US" sz="2000" dirty="0"/>
          </a:p>
          <a:p>
            <a:r>
              <a:rPr lang="en-US" sz="2000" dirty="0"/>
              <a:t>D.C. resident who lives alone</a:t>
            </a:r>
          </a:p>
          <a:p>
            <a:endParaRPr lang="en-US" sz="2000" dirty="0"/>
          </a:p>
          <a:p>
            <a:r>
              <a:rPr lang="en-US" sz="2000" dirty="0"/>
              <a:t>Has mild to moderate dementia and/or memory loss </a:t>
            </a:r>
          </a:p>
          <a:p>
            <a:endParaRPr lang="en-US" sz="2000" dirty="0"/>
          </a:p>
          <a:p>
            <a:r>
              <a:rPr lang="en-US" sz="2000" dirty="0"/>
              <a:t>Needs minimal assistance with prompting or cueing</a:t>
            </a:r>
          </a:p>
          <a:p>
            <a:endParaRPr lang="en-US" sz="2000" dirty="0"/>
          </a:p>
          <a:p>
            <a:r>
              <a:rPr lang="en-US" sz="2000" dirty="0"/>
              <a:t>Interest in attending an adult day health/wellness center program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Cluster Care </a:t>
            </a:r>
            <a:r>
              <a:rPr lang="en-US" dirty="0" smtClean="0"/>
              <a:t>Eligibility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73A2-216F-4FD2-8208-9851EAEF069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1" y="1295400"/>
            <a:ext cx="3557731" cy="237744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8368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DCOA and community </a:t>
            </a:r>
            <a:r>
              <a:rPr lang="en-US" dirty="0" smtClean="0"/>
              <a:t>partners piloting a new money </a:t>
            </a:r>
            <a:r>
              <a:rPr lang="en-US" dirty="0"/>
              <a:t>management program for persons with mild cases of </a:t>
            </a:r>
            <a:r>
              <a:rPr lang="en-US" dirty="0" smtClean="0"/>
              <a:t>ADRD</a:t>
            </a:r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Case Management </a:t>
            </a:r>
          </a:p>
          <a:p>
            <a:endParaRPr lang="en-US" dirty="0"/>
          </a:p>
          <a:p>
            <a:pPr lvl="1"/>
            <a:r>
              <a:rPr lang="en-US" dirty="0" smtClean="0"/>
              <a:t>Representative Payee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Iona’s Money Management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73A2-216F-4FD2-8208-9851EAEF069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926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b="1" dirty="0" smtClean="0"/>
          </a:p>
          <a:p>
            <a:r>
              <a:rPr lang="en-US" sz="2000" dirty="0" smtClean="0"/>
              <a:t>Age </a:t>
            </a:r>
            <a:r>
              <a:rPr lang="en-US" sz="2000" dirty="0"/>
              <a:t>60 years or </a:t>
            </a:r>
            <a:r>
              <a:rPr lang="en-US" sz="2000" dirty="0" smtClean="0"/>
              <a:t>older</a:t>
            </a:r>
          </a:p>
          <a:p>
            <a:pPr marL="109537" indent="0">
              <a:buNone/>
            </a:pPr>
            <a:endParaRPr lang="en-US" sz="2000" dirty="0"/>
          </a:p>
          <a:p>
            <a:r>
              <a:rPr lang="en-US" sz="2000" dirty="0" smtClean="0"/>
              <a:t>Has </a:t>
            </a:r>
            <a:r>
              <a:rPr lang="en-US" sz="2000" dirty="0"/>
              <a:t>mild to moderate dementia and/or memory loss and living </a:t>
            </a:r>
            <a:r>
              <a:rPr lang="en-US" sz="2000" dirty="0" smtClean="0"/>
              <a:t>alone</a:t>
            </a:r>
          </a:p>
          <a:p>
            <a:pPr marL="109537" indent="0">
              <a:buNone/>
            </a:pPr>
            <a:endParaRPr lang="en-US" sz="2000" dirty="0"/>
          </a:p>
          <a:p>
            <a:r>
              <a:rPr lang="en-US" sz="2000" dirty="0" smtClean="0"/>
              <a:t>Is </a:t>
            </a:r>
            <a:r>
              <a:rPr lang="en-US" sz="2000" dirty="0"/>
              <a:t>in need of assistance with money management skills and/or representative payee </a:t>
            </a:r>
            <a:r>
              <a:rPr lang="en-US" sz="2000" dirty="0" smtClean="0"/>
              <a:t>services</a:t>
            </a:r>
          </a:p>
          <a:p>
            <a:pPr marL="109537" indent="0">
              <a:buNone/>
            </a:pPr>
            <a:endParaRPr lang="en-US" sz="2000" dirty="0"/>
          </a:p>
          <a:p>
            <a:r>
              <a:rPr lang="en-US" sz="2000" dirty="0" smtClean="0"/>
              <a:t>Priority </a:t>
            </a:r>
            <a:r>
              <a:rPr lang="en-US" sz="2000" dirty="0"/>
              <a:t>given to those with low to moderate income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Iona’s Money Management Program Eligibility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73A2-216F-4FD2-8208-9851EAEF069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319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Club Memory is a stigma-free social club for people with early-stage Alzheimer’s, Mild Cognitive Impairment or other forms of dementia, and their spouses, partners and caregivers.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club offers independent activities such as board games, puzzles, sing-alongs, trivia and challenges, as well as social and cultural events that include lunching at local restaurants and touring local museums. Additionally, the club serves as a support group and resource for information. </a:t>
            </a:r>
            <a:endParaRPr lang="en-US" sz="2000" dirty="0" smtClean="0"/>
          </a:p>
          <a:p>
            <a:pPr marL="109537" indent="0">
              <a:buNone/>
            </a:pPr>
            <a:endParaRPr lang="en-US" sz="2000" dirty="0" smtClean="0"/>
          </a:p>
          <a:p>
            <a:r>
              <a:rPr lang="en-US" sz="2000" dirty="0" smtClean="0"/>
              <a:t>Club </a:t>
            </a:r>
            <a:r>
              <a:rPr lang="en-US" sz="2000" dirty="0"/>
              <a:t>Memory has continued to grow exponentially, in response to members’ and community needs, with membership growing from 10 to over 120 members in just two years.</a:t>
            </a:r>
          </a:p>
          <a:p>
            <a:pPr marL="109537" indent="0">
              <a:buNone/>
            </a:pP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Club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73A2-216F-4FD2-8208-9851EAEF069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146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Club Memory is open to older adults experiencing cognitive impairment, their partners, family, and friends.</a:t>
            </a:r>
          </a:p>
          <a:p>
            <a:endParaRPr lang="en-US" sz="2400" dirty="0"/>
          </a:p>
          <a:p>
            <a:r>
              <a:rPr lang="en-US" sz="2400" dirty="0" smtClean="0"/>
              <a:t>Club Memory welcomes individuals in the early stages of Mild Cognitive Impairment and various types of dementia.</a:t>
            </a:r>
          </a:p>
          <a:p>
            <a:pPr marL="109537" indent="0">
              <a:buNone/>
            </a:pPr>
            <a:endParaRPr lang="en-US" sz="2400" dirty="0"/>
          </a:p>
          <a:p>
            <a:r>
              <a:rPr lang="en-US" sz="2400" dirty="0" smtClean="0"/>
              <a:t>The club is for individuals able to drive themselves or be accompanied by a care partner during their visit.</a:t>
            </a:r>
          </a:p>
          <a:p>
            <a:endParaRPr lang="en-US" sz="2400" dirty="0"/>
          </a:p>
          <a:p>
            <a:r>
              <a:rPr lang="en-US" sz="2400" dirty="0" smtClean="0"/>
              <a:t>Contact (202)364-7602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Club </a:t>
            </a:r>
            <a:r>
              <a:rPr lang="en-US" dirty="0" smtClean="0"/>
              <a:t>Memory Eligibility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73A2-216F-4FD2-8208-9851EAEF069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438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800" kern="1400" dirty="0" smtClean="0">
              <a:solidFill>
                <a:srgbClr val="363636"/>
              </a:solidFill>
              <a:latin typeface="Arial Rounded MT Bold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sz="2800" kern="1400" dirty="0">
              <a:solidFill>
                <a:srgbClr val="363636"/>
              </a:solidFill>
              <a:latin typeface="Arial Rounded MT Bold"/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kern="1400" dirty="0" smtClean="0">
                <a:solidFill>
                  <a:srgbClr val="363636"/>
                </a:solidFill>
              </a:rPr>
              <a:t>For </a:t>
            </a:r>
            <a:r>
              <a:rPr lang="en-US" sz="2800" kern="1400" dirty="0">
                <a:solidFill>
                  <a:srgbClr val="363636"/>
                </a:solidFill>
              </a:rPr>
              <a:t>more information, please contact the Information &amp;Referral Assistance (I&amp;R/A) Unit at :</a:t>
            </a:r>
            <a:endParaRPr lang="en-US" sz="1600" kern="1400" dirty="0">
              <a:solidFill>
                <a:srgbClr val="212120"/>
              </a:solidFill>
            </a:endParaRPr>
          </a:p>
          <a:p>
            <a:pPr marL="0"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kern="1400" dirty="0">
                <a:solidFill>
                  <a:srgbClr val="363636"/>
                </a:solidFill>
              </a:rPr>
              <a:t>(202) 724-5626</a:t>
            </a:r>
            <a:endParaRPr lang="en-US" sz="1600" kern="1400" dirty="0">
              <a:solidFill>
                <a:srgbClr val="21212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0"/>
              </a:spcAft>
            </a:pPr>
            <a:endParaRPr lang="en-US" sz="1600" kern="1400" dirty="0">
              <a:solidFill>
                <a:srgbClr val="212120"/>
              </a:solidFill>
              <a:latin typeface="Times New Roman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73A2-216F-4FD2-8208-9851EAEF069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753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October 2014, the Administration for Community Living (ACL) awarded DCOA a competitive $1 million three-year federal grant to further develop a </a:t>
            </a:r>
            <a:r>
              <a:rPr lang="en-US" dirty="0" smtClean="0"/>
              <a:t>   dementia-capable </a:t>
            </a:r>
            <a:r>
              <a:rPr lang="en-US" dirty="0"/>
              <a:t>system of long-term services and supports (LTSS) for persons living with Alzheimer’s disease and Related Dementias (ADRD) and their caregivers. With this funding, DCOA plans to improve dementia-related services to people who live alone and those affected by developmental and intellectual disabilities.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73A2-216F-4FD2-8208-9851EAEF069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767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Saturday Respite </a:t>
            </a:r>
          </a:p>
          <a:p>
            <a:pPr lvl="1"/>
            <a:r>
              <a:rPr lang="en-US" dirty="0" smtClean="0"/>
              <a:t>Participants</a:t>
            </a:r>
          </a:p>
          <a:p>
            <a:pPr lvl="1"/>
            <a:r>
              <a:rPr lang="en-US" dirty="0" smtClean="0"/>
              <a:t>Volunteers needed</a:t>
            </a:r>
          </a:p>
          <a:p>
            <a:r>
              <a:rPr lang="en-US" dirty="0" smtClean="0"/>
              <a:t>“Cluster Care” Pilot</a:t>
            </a:r>
          </a:p>
          <a:p>
            <a:r>
              <a:rPr lang="en-US" dirty="0" smtClean="0"/>
              <a:t>Money Management</a:t>
            </a:r>
          </a:p>
          <a:p>
            <a:r>
              <a:rPr lang="en-US" dirty="0" smtClean="0"/>
              <a:t>Club Memory</a:t>
            </a:r>
          </a:p>
          <a:p>
            <a:pPr marL="109537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Programs/Services: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73A2-216F-4FD2-8208-9851EAEF069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63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Behavior Symptom Management Program</a:t>
            </a:r>
          </a:p>
          <a:p>
            <a:pPr marL="109537" indent="0">
              <a:buNone/>
            </a:pPr>
            <a:endParaRPr lang="en-US" dirty="0" smtClean="0"/>
          </a:p>
          <a:p>
            <a:r>
              <a:rPr lang="en-US" dirty="0" smtClean="0"/>
              <a:t>Development of partnerships between “No Wrong Door Partners” and community. </a:t>
            </a:r>
          </a:p>
          <a:p>
            <a:pPr marL="109537" indent="0">
              <a:buNone/>
            </a:pPr>
            <a:endParaRPr lang="en-US" dirty="0" smtClean="0"/>
          </a:p>
          <a:p>
            <a:r>
              <a:rPr lang="en-US" dirty="0" smtClean="0"/>
              <a:t>Streamlined </a:t>
            </a:r>
            <a:r>
              <a:rPr lang="en-US" dirty="0"/>
              <a:t>R</a:t>
            </a:r>
            <a:r>
              <a:rPr lang="en-US" dirty="0" smtClean="0"/>
              <a:t>eferral </a:t>
            </a:r>
            <a:r>
              <a:rPr lang="en-US" dirty="0"/>
              <a:t>S</a:t>
            </a:r>
            <a:r>
              <a:rPr lang="en-US" dirty="0" smtClean="0"/>
              <a:t>ervices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Components of Grant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73A2-216F-4FD2-8208-9851EAEF069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08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b="1" dirty="0"/>
              <a:t>What is Saturday Respite:</a:t>
            </a:r>
          </a:p>
          <a:p>
            <a:pPr marL="109537" indent="0">
              <a:buNone/>
            </a:pPr>
            <a:endParaRPr lang="en-US" dirty="0" smtClean="0"/>
          </a:p>
          <a:p>
            <a:pPr marL="109537" indent="0">
              <a:buNone/>
            </a:pPr>
            <a:endParaRPr lang="en-US" dirty="0"/>
          </a:p>
          <a:p>
            <a:r>
              <a:rPr lang="en-US" sz="2400" dirty="0"/>
              <a:t>This program gives a 4 hour break for caregivers of </a:t>
            </a:r>
            <a:r>
              <a:rPr lang="en-US" sz="2400" dirty="0" smtClean="0"/>
              <a:t>individuals </a:t>
            </a:r>
            <a:r>
              <a:rPr lang="en-US" sz="2400" dirty="0"/>
              <a:t>with Alzheimer ’s disease, and related disorders and people with dementia which included Intellectual/Developmental Disabilities</a:t>
            </a:r>
          </a:p>
          <a:p>
            <a:r>
              <a:rPr lang="en-US" sz="2400" dirty="0"/>
              <a:t>Participants engage in interactive and stimulating        activities with other participants and program volunteers.  Volunteers encourage and support active participation, socialization, recreation, and fun!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DCOA’s Saturday Respite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73A2-216F-4FD2-8208-9851EAEF069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876792"/>
            <a:ext cx="2286000" cy="199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7176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endParaRPr lang="en-US" sz="2000" b="1" dirty="0" smtClean="0"/>
          </a:p>
          <a:p>
            <a:r>
              <a:rPr lang="en-US" sz="2000" b="1" dirty="0" smtClean="0"/>
              <a:t>Age </a:t>
            </a:r>
            <a:r>
              <a:rPr lang="en-US" sz="2000" b="1" dirty="0"/>
              <a:t>60 years or </a:t>
            </a:r>
            <a:r>
              <a:rPr lang="en-US" sz="2000" b="1" dirty="0" smtClean="0"/>
              <a:t>older</a:t>
            </a:r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Low to moderate </a:t>
            </a:r>
            <a:r>
              <a:rPr lang="en-US" sz="2000" b="1" dirty="0" smtClean="0"/>
              <a:t>income</a:t>
            </a:r>
          </a:p>
          <a:p>
            <a:pPr marL="109537" indent="0">
              <a:buNone/>
            </a:pPr>
            <a:endParaRPr lang="en-US" sz="2000" b="1" dirty="0"/>
          </a:p>
          <a:p>
            <a:r>
              <a:rPr lang="en-US" sz="2000" b="1" dirty="0"/>
              <a:t>Has mild to </a:t>
            </a:r>
            <a:r>
              <a:rPr lang="en-US" sz="2000" b="1" dirty="0" smtClean="0"/>
              <a:t>moderate dementia </a:t>
            </a:r>
            <a:r>
              <a:rPr lang="en-US" sz="2000" b="1" dirty="0"/>
              <a:t>and/or memory loss </a:t>
            </a:r>
          </a:p>
          <a:p>
            <a:endParaRPr lang="en-US" sz="2000" b="1" dirty="0"/>
          </a:p>
          <a:p>
            <a:r>
              <a:rPr lang="en-US" sz="2000" b="1" dirty="0"/>
              <a:t>D.C. resident (Priority given to </a:t>
            </a:r>
            <a:r>
              <a:rPr lang="en-US" sz="2000" b="1" dirty="0" smtClean="0"/>
              <a:t>individuals </a:t>
            </a:r>
            <a:r>
              <a:rPr lang="en-US" sz="2000" b="1" dirty="0"/>
              <a:t>in </a:t>
            </a:r>
            <a:r>
              <a:rPr lang="en-US" sz="2000" b="1" dirty="0" smtClean="0"/>
              <a:t>Wards </a:t>
            </a:r>
            <a:r>
              <a:rPr lang="en-US" sz="2000" b="1" dirty="0"/>
              <a:t>7 &amp; 8)</a:t>
            </a:r>
          </a:p>
          <a:p>
            <a:endParaRPr lang="en-US" sz="2000" b="1" dirty="0"/>
          </a:p>
          <a:p>
            <a:r>
              <a:rPr lang="en-US" sz="2000" b="1" dirty="0"/>
              <a:t>Needs minimal assistance with prompting and/or cueing.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Respite Eligibility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73A2-216F-4FD2-8208-9851EAEF069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295400"/>
            <a:ext cx="2206983" cy="2069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6453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sz="2800" b="1" dirty="0"/>
              <a:t>Why you are needed:</a:t>
            </a:r>
            <a:endParaRPr lang="en-US" sz="2800" dirty="0"/>
          </a:p>
          <a:p>
            <a:r>
              <a:rPr lang="en-US" sz="2800" dirty="0" smtClean="0"/>
              <a:t>Your </a:t>
            </a:r>
            <a:r>
              <a:rPr lang="en-US" sz="2800" dirty="0"/>
              <a:t>assistance is needed to encourage Respite          participants to be actively engaged in Wellness      Center and specially designed activities.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Volunteers </a:t>
            </a:r>
            <a:r>
              <a:rPr lang="en-US" sz="2800" dirty="0"/>
              <a:t>are needed to assist participants with        minimal prompting and/or cueing, social engagement,    recreation, and fun!</a:t>
            </a:r>
          </a:p>
          <a:p>
            <a:pPr marL="109537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Respite Volunteers Needed!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73A2-216F-4FD2-8208-9851EAEF069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86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 Eligibility: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73A2-216F-4FD2-8208-9851EAEF069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457200" y="1600200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dirty="0" smtClean="0"/>
              <a:t>Age 21 years or older</a:t>
            </a:r>
          </a:p>
          <a:p>
            <a:endParaRPr lang="en-US" sz="1800" dirty="0" smtClean="0"/>
          </a:p>
          <a:p>
            <a:r>
              <a:rPr lang="en-US" sz="1800" dirty="0" smtClean="0"/>
              <a:t>Passion for assisting others including seniors</a:t>
            </a:r>
          </a:p>
          <a:p>
            <a:endParaRPr lang="en-US" sz="1800" dirty="0" smtClean="0"/>
          </a:p>
          <a:p>
            <a:r>
              <a:rPr lang="en-US" sz="1800" dirty="0" smtClean="0"/>
              <a:t>Strong communication and interpersonal skills</a:t>
            </a:r>
          </a:p>
          <a:p>
            <a:endParaRPr lang="en-US" sz="1800" dirty="0" smtClean="0"/>
          </a:p>
          <a:p>
            <a:r>
              <a:rPr lang="en-US" sz="1800" dirty="0" smtClean="0"/>
              <a:t>Healthcare or social service background strongly preferred</a:t>
            </a:r>
          </a:p>
          <a:p>
            <a:endParaRPr lang="en-US" sz="1800" dirty="0" smtClean="0"/>
          </a:p>
          <a:p>
            <a:r>
              <a:rPr lang="en-US" sz="1800" dirty="0" smtClean="0"/>
              <a:t>Seniors are encouraged to volunteer!</a:t>
            </a:r>
          </a:p>
          <a:p>
            <a:endParaRPr lang="en-US" sz="1800" dirty="0" smtClean="0"/>
          </a:p>
          <a:p>
            <a:r>
              <a:rPr lang="en-US" sz="1800" dirty="0" smtClean="0"/>
              <a:t>Available on Saturday mornings for 4 hours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173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sz="2000" b="1" dirty="0"/>
              <a:t>What is Cluster Care</a:t>
            </a:r>
            <a:r>
              <a:rPr lang="en-US" sz="2000" b="1" dirty="0" smtClean="0"/>
              <a:t>:</a:t>
            </a:r>
            <a:endParaRPr lang="en-US" sz="2000" b="1" dirty="0"/>
          </a:p>
          <a:p>
            <a:r>
              <a:rPr lang="en-US" sz="2000" dirty="0"/>
              <a:t>“Cluster Care” is designed to assist adult day health/wellness center attendees who may need a little  extra help in the morning with personal care needs (i.e. Dressing, grooming, and/or lite meal prep).</a:t>
            </a:r>
          </a:p>
          <a:p>
            <a:pPr marL="109537" indent="0">
              <a:buNone/>
            </a:pPr>
            <a:r>
              <a:rPr lang="en-US" sz="2000" b="1" dirty="0"/>
              <a:t>Cluster Care provides the following:</a:t>
            </a:r>
          </a:p>
          <a:p>
            <a:r>
              <a:rPr lang="en-US" sz="2000" dirty="0"/>
              <a:t>Personal Care Aide (PCA) services for a cluster of people in a high density residential community, </a:t>
            </a:r>
          </a:p>
          <a:p>
            <a:r>
              <a:rPr lang="en-US" sz="2000" dirty="0"/>
              <a:t>Coordination of transpiration to and from </a:t>
            </a:r>
            <a:r>
              <a:rPr lang="en-US" sz="2000" dirty="0" smtClean="0"/>
              <a:t>adult </a:t>
            </a:r>
            <a:r>
              <a:rPr lang="en-US" sz="2000" dirty="0"/>
              <a:t>d</a:t>
            </a:r>
            <a:r>
              <a:rPr lang="en-US" sz="2000" dirty="0" smtClean="0"/>
              <a:t>ay </a:t>
            </a:r>
            <a:r>
              <a:rPr lang="en-US" sz="2000" dirty="0"/>
              <a:t>h</a:t>
            </a:r>
            <a:r>
              <a:rPr lang="en-US" sz="2000" dirty="0" smtClean="0"/>
              <a:t>ealth</a:t>
            </a:r>
            <a:r>
              <a:rPr lang="en-US" sz="2000" dirty="0"/>
              <a:t>, and</a:t>
            </a:r>
          </a:p>
          <a:p>
            <a:r>
              <a:rPr lang="en-US" sz="2000" dirty="0"/>
              <a:t>Linkage to additional services and supports.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Cluster Care Pilot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F173A2-216F-4FD2-8208-9851EAEF0690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237188"/>
            <a:ext cx="2590800" cy="22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577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737</Words>
  <Application>Microsoft Office PowerPoint</Application>
  <PresentationFormat>On-screen Show (4:3)</PresentationFormat>
  <Paragraphs>122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Concourse</vt:lpstr>
      <vt:lpstr>1_Concourse</vt:lpstr>
      <vt:lpstr>Alzheimer’s Grant Programs and Services </vt:lpstr>
      <vt:lpstr>PowerPoint Presentation</vt:lpstr>
      <vt:lpstr>Programs/Services:  </vt:lpstr>
      <vt:lpstr>Other Components of Grant</vt:lpstr>
      <vt:lpstr>DCOA’s Saturday Respite Program</vt:lpstr>
      <vt:lpstr>Saturday Respite Eligibility</vt:lpstr>
      <vt:lpstr>Respite Volunteers Needed!</vt:lpstr>
      <vt:lpstr>Volunteer Eligibility:</vt:lpstr>
      <vt:lpstr>Cluster Care Pilot</vt:lpstr>
      <vt:lpstr>Cluster Care Eligibility</vt:lpstr>
      <vt:lpstr>Iona’s Money Management Program</vt:lpstr>
      <vt:lpstr>Iona’s Money Management Program Eligibility</vt:lpstr>
      <vt:lpstr>Club Memory</vt:lpstr>
      <vt:lpstr>Club Memory Eligibility</vt:lpstr>
      <vt:lpstr>Contact Us:</vt:lpstr>
    </vt:vector>
  </TitlesOfParts>
  <Company>DC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Alzheimer’s Grant Presentation</dc:title>
  <dc:creator>ServUS</dc:creator>
  <cp:lastModifiedBy>ServUS</cp:lastModifiedBy>
  <cp:revision>17</cp:revision>
  <dcterms:created xsi:type="dcterms:W3CDTF">2015-03-03T19:18:05Z</dcterms:created>
  <dcterms:modified xsi:type="dcterms:W3CDTF">2015-04-10T15:44:32Z</dcterms:modified>
</cp:coreProperties>
</file>